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588" r:id="rId3"/>
    <p:sldId id="566" r:id="rId4"/>
    <p:sldId id="587" r:id="rId5"/>
    <p:sldId id="530" r:id="rId6"/>
    <p:sldId id="531" r:id="rId7"/>
    <p:sldId id="532" r:id="rId8"/>
    <p:sldId id="577" r:id="rId9"/>
    <p:sldId id="585" r:id="rId10"/>
    <p:sldId id="537" r:id="rId11"/>
    <p:sldId id="591" r:id="rId12"/>
    <p:sldId id="592" r:id="rId13"/>
    <p:sldId id="539" r:id="rId14"/>
    <p:sldId id="540" r:id="rId15"/>
    <p:sldId id="594" r:id="rId16"/>
    <p:sldId id="541" r:id="rId17"/>
    <p:sldId id="543" r:id="rId18"/>
    <p:sldId id="593" r:id="rId19"/>
    <p:sldId id="542" r:id="rId20"/>
    <p:sldId id="544" r:id="rId21"/>
    <p:sldId id="545" r:id="rId22"/>
    <p:sldId id="547" r:id="rId23"/>
    <p:sldId id="546" r:id="rId24"/>
    <p:sldId id="548" r:id="rId25"/>
    <p:sldId id="549" r:id="rId26"/>
    <p:sldId id="550" r:id="rId27"/>
    <p:sldId id="551" r:id="rId28"/>
    <p:sldId id="578" r:id="rId29"/>
    <p:sldId id="553" r:id="rId30"/>
    <p:sldId id="538" r:id="rId31"/>
    <p:sldId id="595" r:id="rId32"/>
    <p:sldId id="556" r:id="rId33"/>
    <p:sldId id="562" r:id="rId34"/>
    <p:sldId id="564" r:id="rId35"/>
    <p:sldId id="555" r:id="rId36"/>
    <p:sldId id="536" r:id="rId37"/>
    <p:sldId id="557" r:id="rId38"/>
    <p:sldId id="558" r:id="rId39"/>
    <p:sldId id="559" r:id="rId40"/>
    <p:sldId id="580" r:id="rId41"/>
    <p:sldId id="560" r:id="rId42"/>
    <p:sldId id="561" r:id="rId43"/>
    <p:sldId id="589" r:id="rId44"/>
    <p:sldId id="565" r:id="rId45"/>
    <p:sldId id="581" r:id="rId46"/>
    <p:sldId id="586" r:id="rId47"/>
    <p:sldId id="567" r:id="rId48"/>
    <p:sldId id="569" r:id="rId49"/>
    <p:sldId id="590" r:id="rId50"/>
    <p:sldId id="582" r:id="rId51"/>
    <p:sldId id="535" r:id="rId52"/>
    <p:sldId id="570" r:id="rId53"/>
    <p:sldId id="571" r:id="rId54"/>
    <p:sldId id="552" r:id="rId55"/>
    <p:sldId id="583" r:id="rId56"/>
    <p:sldId id="573" r:id="rId57"/>
    <p:sldId id="572" r:id="rId58"/>
    <p:sldId id="574" r:id="rId59"/>
    <p:sldId id="584" r:id="rId60"/>
    <p:sldId id="576" r:id="rId61"/>
    <p:sldId id="52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13" autoAdjust="0"/>
  </p:normalViewPr>
  <p:slideViewPr>
    <p:cSldViewPr>
      <p:cViewPr varScale="1">
        <p:scale>
          <a:sx n="66" d="100"/>
          <a:sy n="66" d="100"/>
        </p:scale>
        <p:origin x="193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5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0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0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21-Nov-19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tags" Target="../tags/tag9.xm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2.xml"/><Relationship Id="rId7" Type="http://schemas.openxmlformats.org/officeDocument/2006/relationships/image" Target="../media/image2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tags" Target="../tags/tag13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openxmlformats.org/officeDocument/2006/relationships/image" Target="../media/image27.gi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7.xml"/><Relationship Id="rId7" Type="http://schemas.openxmlformats.org/officeDocument/2006/relationships/image" Target="../media/image31.png"/><Relationship Id="rId2" Type="http://schemas.openxmlformats.org/officeDocument/2006/relationships/tags" Target="../tags/tag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0.xml"/><Relationship Id="rId7" Type="http://schemas.openxmlformats.org/officeDocument/2006/relationships/image" Target="../media/image4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5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16F3F0-219B-4892-AD6E-883BB72E9D34}"/>
              </a:ext>
            </a:extLst>
          </p:cNvPr>
          <p:cNvSpPr/>
          <p:nvPr/>
        </p:nvSpPr>
        <p:spPr>
          <a:xfrm>
            <a:off x="129250" y="2345249"/>
            <a:ext cx="7696200" cy="328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6BAF0-5DCA-433C-9AB5-2561FD8A4B5D}"/>
              </a:ext>
            </a:extLst>
          </p:cNvPr>
          <p:cNvSpPr/>
          <p:nvPr/>
        </p:nvSpPr>
        <p:spPr>
          <a:xfrm>
            <a:off x="129250" y="3429000"/>
            <a:ext cx="769620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7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3807-DEE2-450F-BDDB-169563EE1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common approach is using the symmetric 1</a:t>
            </a:r>
            <a:r>
              <a:rPr lang="en-US" baseline="30000" dirty="0"/>
              <a:t>st</a:t>
            </a:r>
            <a:r>
              <a:rPr lang="en-US" dirty="0"/>
              <a:t> derivative: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it’s written in a discrete form?</a:t>
            </a:r>
          </a:p>
        </p:txBody>
      </p:sp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5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  <a:p>
            <a:pPr lvl="1"/>
            <a:r>
              <a:rPr lang="en-US" dirty="0"/>
              <a:t>Let’s use this convention in the below derivation.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35ACC0-AA67-411E-93AA-46D8A3B765E2}"/>
              </a:ext>
            </a:extLst>
          </p:cNvPr>
          <p:cNvSpPr/>
          <p:nvPr/>
        </p:nvSpPr>
        <p:spPr>
          <a:xfrm>
            <a:off x="152400" y="3728977"/>
            <a:ext cx="836692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6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2609850" cy="993775"/>
            <a:chOff x="5792057" y="2435225"/>
            <a:chExt cx="260985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B9ABF53D-7B37-4E3D-AB29-B8BA60D15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8" name="Group 4">
                  <a:extLst>
                    <a:ext uri="{FF2B5EF4-FFF2-40B4-BE49-F238E27FC236}">
                      <a16:creationId xmlns:a16="http://schemas.microsoft.com/office/drawing/2014/main" id="{E022CB2C-7CA9-4754-AAFD-A3DF8D13CC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10" name="Rectangle 5">
                    <a:extLst>
                      <a:ext uri="{FF2B5EF4-FFF2-40B4-BE49-F238E27FC236}">
                        <a16:creationId xmlns:a16="http://schemas.microsoft.com/office/drawing/2014/main" id="{01B69690-7D9D-4008-A22F-13EEA131BA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11" name="Line 6">
                    <a:extLst>
                      <a:ext uri="{FF2B5EF4-FFF2-40B4-BE49-F238E27FC236}">
                        <a16:creationId xmlns:a16="http://schemas.microsoft.com/office/drawing/2014/main" id="{564DFD88-1CC1-4DBB-A29E-FC78477954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7" descr="Edittex">
                  <a:extLst>
                    <a:ext uri="{FF2B5EF4-FFF2-40B4-BE49-F238E27FC236}">
                      <a16:creationId xmlns:a16="http://schemas.microsoft.com/office/drawing/2014/main" id="{231B9AF1-BD28-4FC0-8915-DEF94C27006D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45E289-4BAE-4061-A957-5200E23F35AC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</a:t>
            </a:r>
            <a:r>
              <a:rPr lang="en-US" b="1"/>
              <a:t>gradient</a:t>
            </a:r>
            <a:r>
              <a:rPr lang="en-US"/>
              <a:t> of an image: </a:t>
            </a:r>
          </a:p>
          <a:p>
            <a:r>
              <a:rPr lang="en-US"/>
              <a:t>The gradient points in the direction of most rapid increase in intensity: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edge</a:t>
            </a:r>
            <a:r>
              <a:rPr lang="en-US" i="1"/>
              <a:t> </a:t>
            </a:r>
            <a:r>
              <a:rPr lang="en-US" b="1"/>
              <a:t>strength</a:t>
            </a:r>
            <a:r>
              <a:rPr lang="en-US"/>
              <a:t> is given by the gradient magnitude:</a:t>
            </a:r>
          </a:p>
          <a:p>
            <a:pPr marL="0" indent="0">
              <a:buFont typeface="Arial" pitchFamily="34" charset="0"/>
              <a:buNone/>
            </a:pPr>
            <a:endParaRPr lang="en-US"/>
          </a:p>
          <a:p>
            <a:pPr marL="0" indent="0">
              <a:buFont typeface="Arial" pitchFamily="34" charset="0"/>
              <a:buNone/>
            </a:pPr>
            <a:endParaRPr lang="en-US"/>
          </a:p>
          <a:p>
            <a:endParaRPr lang="en-US" dirty="0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7837420F-EF40-4538-85E8-F4A5A9072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F1998BBB-6D5E-47DB-B516-F07DCC4B6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16">
            <a:extLst>
              <a:ext uri="{FF2B5EF4-FFF2-40B4-BE49-F238E27FC236}">
                <a16:creationId xmlns:a16="http://schemas.microsoft.com/office/drawing/2014/main" id="{38A8A9DF-6C78-4C4F-A8F3-39B13191D63F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34" name="Rectangle 18">
              <a:extLst>
                <a:ext uri="{FF2B5EF4-FFF2-40B4-BE49-F238E27FC236}">
                  <a16:creationId xmlns:a16="http://schemas.microsoft.com/office/drawing/2014/main" id="{5888BF38-04E5-4522-BB28-25E776F3A7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Line 19">
              <a:extLst>
                <a:ext uri="{FF2B5EF4-FFF2-40B4-BE49-F238E27FC236}">
                  <a16:creationId xmlns:a16="http://schemas.microsoft.com/office/drawing/2014/main" id="{564C287B-0ED9-4EC0-8772-7153DFB26D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22BF0AD5-98A8-4880-A53C-39F377441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because of the inversed y direction.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unlike regular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which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9" y="1292755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9767"/>
            <a:ext cx="447039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69E3C-F9CE-4CE1-9681-E9E5C8C0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14400"/>
            <a:ext cx="6778189" cy="601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to find maximum of derivative in noisy environment?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0C3A11D7-A367-490B-859A-3654D847A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DA9A170B-15FE-4022-94E0-A36C9AC5C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as before but more robust to noise since it uses the diagonal neighbors as well (as a kind of directional mean).</a:t>
            </a:r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4773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Prewitt with higher weighting for closer neighbors.</a:t>
            </a:r>
          </a:p>
          <a:p>
            <a:r>
              <a:rPr lang="en-US" b="1" dirty="0"/>
              <a:t>In theory- </a:t>
            </a:r>
            <a:r>
              <a:rPr lang="en-US" dirty="0"/>
              <a:t>should give better performance relative to Prewitt since it includes smoothing effect.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to Prewitt (3X3 kernel is a rough approximation…).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>
                <a:highlight>
                  <a:srgbClr val="FFFF00"/>
                </a:highlight>
              </a:rPr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practice: </a:t>
            </a:r>
            <a:r>
              <a:rPr lang="en-US" dirty="0"/>
              <a:t>this approach is very susceptible to noise!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8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the 2</a:t>
            </a:r>
            <a:r>
              <a:rPr lang="en-US" baseline="30000" dirty="0"/>
              <a:t>nd</a:t>
            </a:r>
            <a:r>
              <a:rPr lang="en-US" dirty="0"/>
              <a:t> derivative of the Gaussian (Laplacian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signal;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40257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120131"/>
            <a:chOff x="949339" y="1159083"/>
            <a:chExt cx="10258425" cy="5595705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e filter"/>
            <p:cNvSpPr/>
            <p:nvPr/>
          </p:nvSpPr>
          <p:spPr>
            <a:xfrm>
              <a:off x="949339" y="6327748"/>
              <a:ext cx="5054365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" name="Laplace filter"/>
            <p:cNvSpPr/>
            <p:nvPr/>
          </p:nvSpPr>
          <p:spPr>
            <a:xfrm>
              <a:off x="6157926" y="6327748"/>
              <a:ext cx="5049838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3971620"/>
            <a:chOff x="1193800" y="1657348"/>
            <a:chExt cx="9797257" cy="4455862"/>
          </a:xfrm>
        </p:grpSpPr>
        <p:sp>
          <p:nvSpPr>
            <p:cNvPr id="5" name="Laplace filter"/>
            <p:cNvSpPr/>
            <p:nvPr/>
          </p:nvSpPr>
          <p:spPr>
            <a:xfrm>
              <a:off x="1193800" y="5634103"/>
              <a:ext cx="4845051" cy="47910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Laplace filter"/>
            <p:cNvSpPr/>
            <p:nvPr/>
          </p:nvSpPr>
          <p:spPr>
            <a:xfrm>
              <a:off x="6146005" y="5660136"/>
              <a:ext cx="4845051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3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get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image gradient magnitude + orientation using 1D 3X3 gradient filter (e.g.: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Sobel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).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Quantize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to one of four possibilities: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[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45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90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135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𝑜𝑟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6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9707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61354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  <p:pic>
        <p:nvPicPr>
          <p:cNvPr id="16386" name="Picture 2" descr="Hysteresis Thresholding">
            <a:extLst>
              <a:ext uri="{FF2B5EF4-FFF2-40B4-BE49-F238E27FC236}">
                <a16:creationId xmlns:a16="http://schemas.microsoft.com/office/drawing/2014/main" id="{1BBAC846-25B9-439D-80B8-8BF791C5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11771"/>
            <a:ext cx="5505450" cy="32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Choose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two thresholds: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|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i="1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elif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b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Else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 </a:t>
                </a:r>
                <a:r>
                  <a:rPr lang="en-US" sz="2400" dirty="0">
                    <a:solidFill>
                      <a:srgbClr val="00B050"/>
                    </a:solidFill>
                    <a:latin typeface="Consolas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br>
                  <a:rPr lang="en-US" sz="2400" dirty="0">
                    <a:latin typeface="Consolas" pitchFamily="49" charset="0"/>
                  </a:rPr>
                </a:br>
                <a:r>
                  <a:rPr lang="en-US" sz="2400" dirty="0"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While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that are neighbors of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exists: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neighbor of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  <a:b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𝒘𝒆𝒂𝒌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𝒆𝒅𝒈𝒆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𝒑𝒊𝒙𝒆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All remaining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5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1986, cited 33000 </a:t>
            </a:r>
            <a:r>
              <a:rPr lang="en-US"/>
              <a:t>times until 2019):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2362200"/>
            <a:ext cx="8458200" cy="2057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Gaussian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filter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Find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image gradient magnitude and orientation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NMS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filters- frequency representation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9116E-29B6-438E-A031-9E17DB4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85" y="609600"/>
            <a:ext cx="623982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3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5" name="Object 7">
                          <a:extLst>
                            <a:ext uri="{FF2B5EF4-FFF2-40B4-BE49-F238E27FC236}">
                              <a16:creationId xmlns:a16="http://schemas.microsoft.com/office/drawing/2014/main" id="{EE9C46E3-A287-4238-98DF-ED793DD6F9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Or- one 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838200"/>
            <a:ext cx="6638925" cy="28003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Obtain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high frequencies magnitude image.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Enhance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edges (e.g. by multiplying with a constant&gt;1).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Add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enhanced edges back to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Wanted result: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1864</TotalTime>
  <Words>2679</Words>
  <Application>Microsoft Office PowerPoint</Application>
  <PresentationFormat>On-screen Show (4:3)</PresentationFormat>
  <Paragraphs>510</Paragraphs>
  <Slides>61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Cambria Math</vt:lpstr>
      <vt:lpstr>Consolas</vt:lpstr>
      <vt:lpstr>Times New Roman</vt:lpstr>
      <vt:lpstr>class_layout</vt:lpstr>
      <vt:lpstr>Photo Editor Photo</vt:lpstr>
      <vt:lpstr>Edge detection</vt:lpstr>
      <vt:lpstr>References</vt:lpstr>
      <vt:lpstr>Contents</vt:lpstr>
      <vt:lpstr>Some motivation</vt:lpstr>
      <vt:lpstr>Why edges?</vt:lpstr>
      <vt:lpstr>What are edges?</vt:lpstr>
      <vt:lpstr>Representation in images</vt:lpstr>
      <vt:lpstr>Contents</vt:lpstr>
      <vt:lpstr>How to find edge image?</vt:lpstr>
      <vt:lpstr>First order derivative</vt:lpstr>
      <vt:lpstr>Deriving the derivative</vt:lpstr>
      <vt:lpstr>Deriving the derivative</vt:lpstr>
      <vt:lpstr>Deriving the derivative</vt:lpstr>
      <vt:lpstr>1st derivative filter</vt:lpstr>
      <vt:lpstr>Symmetric 1st derivative</vt:lpstr>
      <vt:lpstr>Symmetric 1st derivative</vt:lpstr>
      <vt:lpstr>Y direction</vt:lpstr>
      <vt:lpstr>Image gradient</vt:lpstr>
      <vt:lpstr>Image gradient</vt:lpstr>
      <vt:lpstr>Gradient direction</vt:lpstr>
      <vt:lpstr>Image gradient example</vt:lpstr>
      <vt:lpstr>Noise effects </vt:lpstr>
      <vt:lpstr>Solution 1: Prewitt filter</vt:lpstr>
      <vt:lpstr>Solution 2: smoothing the noise</vt:lpstr>
      <vt:lpstr>Gaussian derivative kernel</vt:lpstr>
      <vt:lpstr>Gaussian derivative kernel 2D</vt:lpstr>
      <vt:lpstr>Sobel filter</vt:lpstr>
      <vt:lpstr>Contents</vt:lpstr>
      <vt:lpstr>Edge thinning</vt:lpstr>
      <vt:lpstr>Naïve approach: 2nd derivative</vt:lpstr>
      <vt:lpstr>Naïve approach: 2nd derivative</vt:lpstr>
      <vt:lpstr>A better approach: 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Contents</vt:lpstr>
      <vt:lpstr>Edge thinning</vt:lpstr>
      <vt:lpstr>Non maximum suppression</vt:lpstr>
      <vt:lpstr>NMS algorithm</vt:lpstr>
      <vt:lpstr>NMS results</vt:lpstr>
      <vt:lpstr>Contents</vt:lpstr>
      <vt:lpstr>Edge mask</vt:lpstr>
      <vt:lpstr>First try: single threshold edge mask</vt:lpstr>
      <vt:lpstr>Hysteresis motivation</vt:lpstr>
      <vt:lpstr>hysteresis</vt:lpstr>
      <vt:lpstr>Contents</vt:lpstr>
      <vt:lpstr>Canny edge detector</vt:lpstr>
      <vt:lpstr>Example output</vt:lpstr>
      <vt:lpstr>Different Gaussians</vt:lpstr>
      <vt:lpstr>Important note: tradeoffs</vt:lpstr>
      <vt:lpstr>Contents</vt:lpstr>
      <vt:lpstr>HP filter</vt:lpstr>
      <vt:lpstr>Edge filters- frequency representation</vt:lpstr>
      <vt:lpstr>Why prewitt has waves?</vt:lpstr>
      <vt:lpstr>Contents</vt:lpstr>
      <vt:lpstr>Image sharpening</vt:lpstr>
      <vt:lpstr>Unsharp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115</cp:revision>
  <dcterms:created xsi:type="dcterms:W3CDTF">2006-08-16T00:00:00Z</dcterms:created>
  <dcterms:modified xsi:type="dcterms:W3CDTF">2019-11-21T19:51:36Z</dcterms:modified>
</cp:coreProperties>
</file>